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1"/>
  </p:notesMasterIdLst>
  <p:sldIdLst>
    <p:sldId id="256" r:id="rId2"/>
    <p:sldId id="305" r:id="rId3"/>
    <p:sldId id="257" r:id="rId4"/>
    <p:sldId id="259" r:id="rId5"/>
    <p:sldId id="258" r:id="rId6"/>
    <p:sldId id="276" r:id="rId7"/>
    <p:sldId id="261" r:id="rId8"/>
    <p:sldId id="262" r:id="rId9"/>
    <p:sldId id="263" r:id="rId10"/>
    <p:sldId id="264" r:id="rId11"/>
    <p:sldId id="266" r:id="rId12"/>
    <p:sldId id="268" r:id="rId13"/>
    <p:sldId id="267" r:id="rId14"/>
    <p:sldId id="270" r:id="rId15"/>
    <p:sldId id="271" r:id="rId16"/>
    <p:sldId id="306" r:id="rId17"/>
    <p:sldId id="272" r:id="rId18"/>
    <p:sldId id="278" r:id="rId19"/>
    <p:sldId id="277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rbel" panose="020B0503020204020204" pitchFamily="34" charset="0"/>
      <p:regular r:id="rId26"/>
      <p:bold r:id="rId27"/>
      <p:italic r:id="rId28"/>
      <p:boldItalic r:id="rId29"/>
    </p:embeddedFont>
    <p:embeddedFont>
      <p:font typeface="Montserrat" panose="020B0604020202020204" charset="0"/>
      <p:regular r:id="rId30"/>
      <p:bold r:id="rId31"/>
      <p:italic r:id="rId32"/>
      <p:boldItalic r:id="rId33"/>
    </p:embeddedFont>
    <p:embeddedFont>
      <p:font typeface="Montserrat ExtraLight" panose="020B0604020202020204" charset="0"/>
      <p:regular r:id="rId34"/>
      <p:bold r:id="rId35"/>
      <p:italic r:id="rId36"/>
      <p:boldItalic r:id="rId37"/>
    </p:embeddedFont>
    <p:embeddedFont>
      <p:font typeface="Montserrat ExtraBold" panose="020B0604020202020204" charset="0"/>
      <p:bold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A1820C-FD74-4D95-B7DD-06B050589956}">
  <a:tblStyle styleId="{1BA1820C-FD74-4D95-B7DD-06B0505899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755" autoAdjust="0"/>
  </p:normalViewPr>
  <p:slideViewPr>
    <p:cSldViewPr snapToGrid="0">
      <p:cViewPr varScale="1">
        <p:scale>
          <a:sx n="105" d="100"/>
          <a:sy n="105" d="100"/>
        </p:scale>
        <p:origin x="1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CBAFDE-027A-49D3-994A-E195C6C17EE3}" type="doc">
      <dgm:prSet loTypeId="urn:microsoft.com/office/officeart/2005/8/layout/arrow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98BF15-608B-4013-A534-C95EFA0FFCB8}">
      <dgm:prSet phldrT="[Text]"/>
      <dgm:spPr/>
      <dgm:t>
        <a:bodyPr/>
        <a:lstStyle/>
        <a:p>
          <a:r>
            <a:rPr lang="en-US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Setup</a:t>
          </a:r>
          <a:endParaRPr lang="en-US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8508EF28-1233-49C2-85E9-0F59EE97DEC3}" type="parTrans" cxnId="{C1EE7CEF-DBBB-4808-928E-8D0AFF7916C0}">
      <dgm:prSet/>
      <dgm:spPr/>
      <dgm:t>
        <a:bodyPr/>
        <a:lstStyle/>
        <a:p>
          <a:endParaRPr lang="en-US"/>
        </a:p>
      </dgm:t>
    </dgm:pt>
    <dgm:pt modelId="{030000AE-AC72-4765-88F9-2EA8B74F8720}" type="sibTrans" cxnId="{C1EE7CEF-DBBB-4808-928E-8D0AFF7916C0}">
      <dgm:prSet/>
      <dgm:spPr/>
      <dgm:t>
        <a:bodyPr/>
        <a:lstStyle/>
        <a:p>
          <a:endParaRPr lang="en-US"/>
        </a:p>
      </dgm:t>
    </dgm:pt>
    <dgm:pt modelId="{F68937B2-694F-4530-A209-2D33005F9F60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Interface</a:t>
          </a:r>
          <a:endParaRPr lang="en-US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8BD9384-0E1E-4933-A641-D0388D66A130}" type="parTrans" cxnId="{543DC4FF-C7EE-4808-8FFF-037CE4840A40}">
      <dgm:prSet/>
      <dgm:spPr/>
      <dgm:t>
        <a:bodyPr/>
        <a:lstStyle/>
        <a:p>
          <a:endParaRPr lang="en-US"/>
        </a:p>
      </dgm:t>
    </dgm:pt>
    <dgm:pt modelId="{A9E56D5A-5781-41F3-B45C-4EDD6CE5458D}" type="sibTrans" cxnId="{543DC4FF-C7EE-4808-8FFF-037CE4840A40}">
      <dgm:prSet/>
      <dgm:spPr/>
      <dgm:t>
        <a:bodyPr/>
        <a:lstStyle/>
        <a:p>
          <a:endParaRPr lang="en-US"/>
        </a:p>
      </dgm:t>
    </dgm:pt>
    <dgm:pt modelId="{51CB1ED2-B10B-4F10-9E3A-E1D13283A870}" type="pres">
      <dgm:prSet presAssocID="{04CBAFDE-027A-49D3-994A-E195C6C17EE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7F226D-A754-4609-8212-5FCE13FF20E5}" type="pres">
      <dgm:prSet presAssocID="{7998BF15-608B-4013-A534-C95EFA0FFCB8}" presName="arrow" presStyleLbl="node1" presStyleIdx="0" presStyleCnt="2" custRadScaleRad="112193" custRadScaleInc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746960-13C8-4E0F-A7FF-D27A53AF5B6C}" type="pres">
      <dgm:prSet presAssocID="{F68937B2-694F-4530-A209-2D33005F9F60}" presName="arrow" presStyleLbl="node1" presStyleIdx="1" presStyleCnt="2" custRadScaleRad="90531" custRadScaleInc="-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3DB78C4-EC9C-480B-BCD1-88ADE7F3C3FF}" type="presOf" srcId="{7998BF15-608B-4013-A534-C95EFA0FFCB8}" destId="{687F226D-A754-4609-8212-5FCE13FF20E5}" srcOrd="0" destOrd="0" presId="urn:microsoft.com/office/officeart/2005/8/layout/arrow5"/>
    <dgm:cxn modelId="{3FCE741D-C675-4214-99EC-2866D3AF72E6}" type="presOf" srcId="{F68937B2-694F-4530-A209-2D33005F9F60}" destId="{DA746960-13C8-4E0F-A7FF-D27A53AF5B6C}" srcOrd="0" destOrd="0" presId="urn:microsoft.com/office/officeart/2005/8/layout/arrow5"/>
    <dgm:cxn modelId="{C1EE7CEF-DBBB-4808-928E-8D0AFF7916C0}" srcId="{04CBAFDE-027A-49D3-994A-E195C6C17EE3}" destId="{7998BF15-608B-4013-A534-C95EFA0FFCB8}" srcOrd="0" destOrd="0" parTransId="{8508EF28-1233-49C2-85E9-0F59EE97DEC3}" sibTransId="{030000AE-AC72-4765-88F9-2EA8B74F8720}"/>
    <dgm:cxn modelId="{543DC4FF-C7EE-4808-8FFF-037CE4840A40}" srcId="{04CBAFDE-027A-49D3-994A-E195C6C17EE3}" destId="{F68937B2-694F-4530-A209-2D33005F9F60}" srcOrd="1" destOrd="0" parTransId="{28BD9384-0E1E-4933-A641-D0388D66A130}" sibTransId="{A9E56D5A-5781-41F3-B45C-4EDD6CE5458D}"/>
    <dgm:cxn modelId="{936D9F3E-F06A-4262-965B-0B8F7A38D9D1}" type="presOf" srcId="{04CBAFDE-027A-49D3-994A-E195C6C17EE3}" destId="{51CB1ED2-B10B-4F10-9E3A-E1D13283A870}" srcOrd="0" destOrd="0" presId="urn:microsoft.com/office/officeart/2005/8/layout/arrow5"/>
    <dgm:cxn modelId="{5150D888-2675-400C-8057-290B7F4639B8}" type="presParOf" srcId="{51CB1ED2-B10B-4F10-9E3A-E1D13283A870}" destId="{687F226D-A754-4609-8212-5FCE13FF20E5}" srcOrd="0" destOrd="0" presId="urn:microsoft.com/office/officeart/2005/8/layout/arrow5"/>
    <dgm:cxn modelId="{203E1A7B-E0DC-41BF-AB0D-314E98C2E2E3}" type="presParOf" srcId="{51CB1ED2-B10B-4F10-9E3A-E1D13283A870}" destId="{DA746960-13C8-4E0F-A7FF-D27A53AF5B6C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7F226D-A754-4609-8212-5FCE13FF20E5}">
      <dsp:nvSpPr>
        <dsp:cNvPr id="0" name=""/>
        <dsp:cNvSpPr/>
      </dsp:nvSpPr>
      <dsp:spPr>
        <a:xfrm rot="16200000">
          <a:off x="0" y="202"/>
          <a:ext cx="1305413" cy="1305413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Setup</a:t>
          </a:r>
          <a:endParaRPr lang="en-US" sz="17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 rot="5400000">
        <a:off x="1" y="326554"/>
        <a:ext cx="1076966" cy="652707"/>
      </dsp:txXfrm>
    </dsp:sp>
    <dsp:sp modelId="{DA746960-13C8-4E0F-A7FF-D27A53AF5B6C}">
      <dsp:nvSpPr>
        <dsp:cNvPr id="0" name=""/>
        <dsp:cNvSpPr/>
      </dsp:nvSpPr>
      <dsp:spPr>
        <a:xfrm rot="5400000">
          <a:off x="5809672" y="0"/>
          <a:ext cx="1305413" cy="1305413"/>
        </a:xfrm>
        <a:prstGeom prst="downArrow">
          <a:avLst>
            <a:gd name="adj1" fmla="val 50000"/>
            <a:gd name="adj2" fmla="val 35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Interface</a:t>
          </a:r>
          <a:endParaRPr lang="en-US" sz="17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6038120" y="326353"/>
        <a:ext cx="1076966" cy="652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711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7f9262ee2f_0_26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7f9262ee2f_0_26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923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8" r:id="rId7"/>
    <p:sldLayoutId id="2147483659" r:id="rId8"/>
    <p:sldLayoutId id="2147483660" r:id="rId9"/>
    <p:sldLayoutId id="2147483661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1" r:id="rId18"/>
    <p:sldLayoutId id="2147483672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 smtClean="0"/>
              <a:t>Supervised by : Engineer Khaled </a:t>
            </a:r>
            <a:r>
              <a:rPr lang="en-GB" sz="1600" b="1" dirty="0" err="1" smtClean="0"/>
              <a:t>Abd</a:t>
            </a:r>
            <a:r>
              <a:rPr lang="en-GB" sz="1600" b="1" dirty="0" smtClean="0"/>
              <a:t> </a:t>
            </a:r>
            <a:r>
              <a:rPr lang="en-GB" sz="1600" b="1" dirty="0" err="1" smtClean="0"/>
              <a:t>rabu</a:t>
            </a:r>
            <a:r>
              <a:rPr lang="en-GB" sz="1600" b="1" dirty="0" smtClean="0"/>
              <a:t> </a:t>
            </a:r>
            <a:endParaRPr sz="1600" b="1"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1944709" y="2221606"/>
            <a:ext cx="4858863" cy="1117244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2400" dirty="0"/>
              <a:t>HSRP-OSPF Network Resilience Project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14016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4199" y="1561696"/>
            <a:ext cx="4759373" cy="1156945"/>
          </a:xfrm>
        </p:spPr>
        <p:txBody>
          <a:bodyPr/>
          <a:lstStyle/>
          <a:p>
            <a:r>
              <a:rPr lang="en-GB" dirty="0" smtClean="0"/>
              <a:t>Final </a:t>
            </a:r>
            <a:r>
              <a:rPr lang="en-GB" dirty="0"/>
              <a:t>Project DEPI</a:t>
            </a:r>
            <a:br>
              <a:rPr lang="en-GB" dirty="0"/>
            </a:b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225"/>
          <a:stretch/>
        </p:blipFill>
        <p:spPr>
          <a:xfrm>
            <a:off x="3595583" y="136589"/>
            <a:ext cx="1557113" cy="12680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85359" y="0"/>
            <a:ext cx="536738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Switch Security </a:t>
            </a:r>
            <a:r>
              <a:rPr lang="en-GB" b="1" dirty="0" smtClean="0"/>
              <a:t>Configuration: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 flipV="1">
            <a:off x="275189" y="567935"/>
            <a:ext cx="4803732" cy="1482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5" name="Google Shape;245;p46"/>
          <p:cNvSpPr/>
          <p:nvPr/>
        </p:nvSpPr>
        <p:spPr>
          <a:xfrm>
            <a:off x="3481566" y="2486658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6"/>
          <p:cNvSpPr/>
          <p:nvPr/>
        </p:nvSpPr>
        <p:spPr>
          <a:xfrm>
            <a:off x="3490648" y="1673656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46"/>
          <p:cNvGrpSpPr/>
          <p:nvPr/>
        </p:nvGrpSpPr>
        <p:grpSpPr>
          <a:xfrm>
            <a:off x="1860614" y="2015956"/>
            <a:ext cx="442673" cy="426992"/>
            <a:chOff x="1284212" y="1963766"/>
            <a:chExt cx="379489" cy="366046"/>
          </a:xfrm>
        </p:grpSpPr>
        <p:sp>
          <p:nvSpPr>
            <p:cNvPr id="253" name="Google Shape;253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/>
          <a:srcRect l="20599" t="9729" r="18227"/>
          <a:stretch/>
        </p:blipFill>
        <p:spPr>
          <a:xfrm>
            <a:off x="275189" y="695630"/>
            <a:ext cx="3170850" cy="4266655"/>
          </a:xfrm>
          <a:prstGeom prst="rect">
            <a:avLst/>
          </a:prstGeom>
        </p:spPr>
      </p:pic>
      <p:pic>
        <p:nvPicPr>
          <p:cNvPr id="32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693" y="695630"/>
            <a:ext cx="4830391" cy="4266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4454799" y="999839"/>
            <a:ext cx="4077221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b="1" dirty="0"/>
              <a:t>Testing the Switch Security</a:t>
            </a:r>
            <a:endParaRPr dirty="0"/>
          </a:p>
        </p:txBody>
      </p:sp>
      <p:cxnSp>
        <p:nvCxnSpPr>
          <p:cNvPr id="267" name="Google Shape;267;p48"/>
          <p:cNvCxnSpPr/>
          <p:nvPr/>
        </p:nvCxnSpPr>
        <p:spPr>
          <a:xfrm>
            <a:off x="4454799" y="1626089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68" name="Google Shape;268;p4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2550" cy="51435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54798" y="2098638"/>
            <a:ext cx="4492836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PCs: Connect two additional PCs (D4 and D5) to the hub.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 Addresses: Assign D4 with 180.20.180.11 and D5 with 180.20.180.12 from the 180.20.180.0/26 network.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Ping Test: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Ping the R4 interface G0/0 (180.20.180.1) from D3, D4, and D5.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Verify MAC Addresses: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the show run command to check that MAC addresses are "sticking."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/>
          <p:nvPr/>
        </p:nvSpPr>
        <p:spPr>
          <a:xfrm>
            <a:off x="5347409" y="1494643"/>
            <a:ext cx="168300" cy="16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75" y="258720"/>
            <a:ext cx="4662291" cy="4543394"/>
          </a:xfrm>
          <a:prstGeom prst="rect">
            <a:avLst/>
          </a:prstGeom>
        </p:spPr>
      </p:pic>
      <p:sp>
        <p:nvSpPr>
          <p:cNvPr id="12" name="Google Shape;286;p50"/>
          <p:cNvSpPr/>
          <p:nvPr/>
        </p:nvSpPr>
        <p:spPr>
          <a:xfrm>
            <a:off x="5204547" y="1326343"/>
            <a:ext cx="168300" cy="16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84;p50"/>
          <p:cNvSpPr/>
          <p:nvPr/>
        </p:nvSpPr>
        <p:spPr>
          <a:xfrm>
            <a:off x="4852522" y="1004493"/>
            <a:ext cx="168300" cy="16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84;p50"/>
          <p:cNvSpPr/>
          <p:nvPr/>
        </p:nvSpPr>
        <p:spPr>
          <a:xfrm>
            <a:off x="5036383" y="1148212"/>
            <a:ext cx="168300" cy="16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547" y="1662943"/>
            <a:ext cx="3693934" cy="32248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9809" y="257123"/>
            <a:ext cx="70423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OSPF Dynamic Routing Protocol Configuration</a:t>
            </a:r>
            <a:endParaRPr lang="en-GB" sz="2800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6784" y="718788"/>
            <a:ext cx="835486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Step 1: Configure OSPF on R1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Configure OSPF on R1.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Advertise all directly connected networks in area 0 using classless network addresses.</a:t>
            </a:r>
          </a:p>
          <a:p>
            <a:r>
              <a: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Step 2: Configure OSPF on R2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Configure OSPF on R2.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Advertise all directly connected networks in area 0 using classless network addresses.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Set interface G0/0 as passive.</a:t>
            </a:r>
          </a:p>
          <a:p>
            <a:r>
              <a: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Step 3: Configure OSPF on R3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Configure OSPF on R3.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Advertise all directly connected networks in area 0 using classless network addresses.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Set interface G0/1 as passive.</a:t>
            </a:r>
          </a:p>
          <a:p>
            <a:r>
              <a: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Step 4: Configure OSPF on R4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Configure OSPF on R4.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Advertise all directly connected networks in area 0 using classless network addresses.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Set interface G0/0 as passive.</a:t>
            </a:r>
          </a:p>
          <a:p>
            <a:endParaRPr lang="en-US" sz="1600" dirty="0">
              <a:solidFill>
                <a:schemeClr val="bg2"/>
              </a:solidFill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2" y="67030"/>
            <a:ext cx="4394200" cy="35117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176" y="983506"/>
            <a:ext cx="4984901" cy="29464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059" y="2555475"/>
            <a:ext cx="4184440" cy="24555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84779" y="445025"/>
            <a:ext cx="6425022" cy="1329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OSPF Verification and Ping Testing</a:t>
            </a:r>
            <a:br>
              <a:rPr lang="en-US" dirty="0"/>
            </a:br>
            <a:r>
              <a:rPr lang="en-US" dirty="0" smtClean="0"/>
              <a:t>Verify </a:t>
            </a:r>
            <a:r>
              <a:rPr lang="en-US" dirty="0"/>
              <a:t>OSPF Configuration</a:t>
            </a:r>
            <a:br>
              <a:rPr lang="en-US" dirty="0"/>
            </a:br>
            <a:endParaRPr dirty="0"/>
          </a:p>
        </p:txBody>
      </p:sp>
      <p:cxnSp>
        <p:nvCxnSpPr>
          <p:cNvPr id="373" name="Google Shape;373;p53"/>
          <p:cNvCxnSpPr/>
          <p:nvPr/>
        </p:nvCxnSpPr>
        <p:spPr>
          <a:xfrm>
            <a:off x="275302" y="1774299"/>
            <a:ext cx="466003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47" name="Google Shape;1947;p53"/>
          <p:cNvSpPr txBox="1">
            <a:spLocks noGrp="1"/>
          </p:cNvSpPr>
          <p:nvPr>
            <p:ph type="body" idx="4294967295"/>
          </p:nvPr>
        </p:nvSpPr>
        <p:spPr>
          <a:xfrm>
            <a:off x="774170" y="2050321"/>
            <a:ext cx="80730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 smtClean="0">
                <a:solidFill>
                  <a:schemeClr val="lt1"/>
                </a:solidFill>
              </a:rPr>
              <a:t>1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1948" name="Google Shape;1948;p53"/>
          <p:cNvSpPr/>
          <p:nvPr/>
        </p:nvSpPr>
        <p:spPr>
          <a:xfrm>
            <a:off x="577475" y="2293988"/>
            <a:ext cx="168300" cy="16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177820" y="2000623"/>
            <a:ext cx="39149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Display the routing table on router R1.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b="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en-US" sz="18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the show </a:t>
            </a:r>
            <a:r>
              <a:rPr lang="en-US" altLang="en-US" sz="1800" b="1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</a:t>
            </a:r>
            <a:r>
              <a:rPr lang="en-US" altLang="en-US" sz="18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route </a:t>
            </a:r>
            <a:r>
              <a:rPr lang="en-US" altLang="en-US" sz="1800" b="1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ospf</a:t>
            </a:r>
            <a:r>
              <a:rPr lang="en-US" altLang="en-US" sz="18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command to display the routing table).</a:t>
            </a:r>
          </a:p>
        </p:txBody>
      </p:sp>
      <p:pic>
        <p:nvPicPr>
          <p:cNvPr id="1951" name="Picture 1950"/>
          <p:cNvPicPr>
            <a:picLocks noChangeAspect="1"/>
          </p:cNvPicPr>
          <p:nvPr/>
        </p:nvPicPr>
        <p:blipFill rotWithShape="1">
          <a:blip r:embed="rId3"/>
          <a:srcRect l="-301" t="7477" r="301" b="442"/>
          <a:stretch/>
        </p:blipFill>
        <p:spPr>
          <a:xfrm>
            <a:off x="382759" y="2931922"/>
            <a:ext cx="6151925" cy="19244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84779" y="445025"/>
            <a:ext cx="6425022" cy="1329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1947" name="Google Shape;1947;p53"/>
          <p:cNvSpPr txBox="1">
            <a:spLocks noGrp="1"/>
          </p:cNvSpPr>
          <p:nvPr>
            <p:ph type="body" idx="4294967295"/>
          </p:nvPr>
        </p:nvSpPr>
        <p:spPr>
          <a:xfrm>
            <a:off x="445531" y="3238304"/>
            <a:ext cx="80730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 smtClean="0">
                <a:solidFill>
                  <a:schemeClr val="lt1"/>
                </a:solidFill>
              </a:rPr>
              <a:t>2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9" name="Google Shape;1950;p53"/>
          <p:cNvSpPr/>
          <p:nvPr/>
        </p:nvSpPr>
        <p:spPr>
          <a:xfrm>
            <a:off x="202655" y="3455504"/>
            <a:ext cx="168300" cy="16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732165" y="3204508"/>
            <a:ext cx="31858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sz="2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D1 Ping: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D2 (172.41.180.10)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D3 (180.20.180.10)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D4 (180.20.180.11)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D5 (180.20.180.12)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289" y="1647131"/>
            <a:ext cx="4609019" cy="33781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26" y="98714"/>
            <a:ext cx="4188816" cy="313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34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54378" y="214522"/>
            <a:ext cx="5783248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u="sng" dirty="0"/>
              <a:t>Configure a Standard ACL on </a:t>
            </a:r>
            <a:r>
              <a:rPr lang="en-GB" u="sng" dirty="0" smtClean="0"/>
              <a:t>R4:</a:t>
            </a:r>
            <a:endParaRPr u="sng" dirty="0"/>
          </a:p>
        </p:txBody>
      </p:sp>
      <p:cxnSp>
        <p:nvCxnSpPr>
          <p:cNvPr id="1956" name="Google Shape;1956;p54"/>
          <p:cNvCxnSpPr/>
          <p:nvPr/>
        </p:nvCxnSpPr>
        <p:spPr>
          <a:xfrm flipV="1">
            <a:off x="130198" y="298795"/>
            <a:ext cx="5210867" cy="104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5" name="Google Shape;1965;p54"/>
          <p:cNvSpPr/>
          <p:nvPr/>
        </p:nvSpPr>
        <p:spPr>
          <a:xfrm>
            <a:off x="4591908" y="1841322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54"/>
          <p:cNvSpPr/>
          <p:nvPr/>
        </p:nvSpPr>
        <p:spPr>
          <a:xfrm>
            <a:off x="4591908" y="1511059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54"/>
          <p:cNvSpPr/>
          <p:nvPr/>
        </p:nvSpPr>
        <p:spPr>
          <a:xfrm>
            <a:off x="4591908" y="1152458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54"/>
          <p:cNvSpPr/>
          <p:nvPr/>
        </p:nvSpPr>
        <p:spPr>
          <a:xfrm>
            <a:off x="4591908" y="761068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4" descr="What-is-an-Access-Control List-ACL-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8" y="2860513"/>
            <a:ext cx="4403117" cy="208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5371" y="712897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1: Configure the Standard ACL</a:t>
            </a:r>
            <a:endParaRPr lang="en-US" sz="18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 devices on </a:t>
            </a:r>
            <a:r>
              <a:rPr lang="en-US" sz="18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172.40.180.0/24</a:t>
            </a:r>
            <a: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access </a:t>
            </a:r>
            <a:r>
              <a:rPr lang="en-US" sz="18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172.41.180.0/25</a:t>
            </a:r>
            <a: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except D1 (</a:t>
            </a:r>
            <a:r>
              <a:rPr lang="en-US" sz="18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172.40.180.10</a:t>
            </a:r>
            <a: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 2 devices from </a:t>
            </a:r>
            <a:r>
              <a:rPr lang="en-US" sz="18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180.20.180.0/26</a:t>
            </a:r>
            <a: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(pinged by D1) to access </a:t>
            </a:r>
            <a:r>
              <a:rPr lang="en-US" sz="18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172.41.180.0/25</a:t>
            </a:r>
            <a: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Permit other traffic on </a:t>
            </a:r>
            <a:r>
              <a:rPr lang="en-US" sz="18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172.41.180.0/25</a:t>
            </a:r>
            <a: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access list number </a:t>
            </a:r>
            <a:r>
              <a:rPr lang="en-US" sz="18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80</a:t>
            </a:r>
            <a: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153878" y="673543"/>
            <a:ext cx="413616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2: Apply the ACL</a:t>
            </a:r>
          </a:p>
          <a:p>
            <a:pPr>
              <a:buFont typeface="Arial"/>
              <a:buChar char="•"/>
            </a:pPr>
            <a:r>
              <a:rPr lang="en-US" sz="18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Apply to Router R3 interface G0/1 for exiting traffic.</a:t>
            </a:r>
          </a:p>
          <a:p>
            <a:r>
              <a:rPr lang="en-US" sz="18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3: Test the ACL</a:t>
            </a:r>
            <a:br>
              <a:rPr lang="en-US" sz="18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From D1 and two hosts on 180.20.180.0/26, ping D2 (should not succeed from D1).</a:t>
            </a:r>
            <a:br>
              <a:rPr lang="en-US" sz="18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b) Change D1’s IP to 172.40.180.20, then ping D2 (should succeed only for D1).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60"/>
          <p:cNvSpPr txBox="1">
            <a:spLocks noGrp="1"/>
          </p:cNvSpPr>
          <p:nvPr>
            <p:ph type="title"/>
          </p:nvPr>
        </p:nvSpPr>
        <p:spPr>
          <a:xfrm>
            <a:off x="914277" y="315576"/>
            <a:ext cx="6419089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Summary </a:t>
            </a:r>
            <a:r>
              <a:rPr lang="en-GB" dirty="0"/>
              <a:t/>
            </a:r>
            <a:br>
              <a:rPr lang="en-GB" dirty="0"/>
            </a:br>
            <a:endParaRPr dirty="0"/>
          </a:p>
        </p:txBody>
      </p:sp>
      <p:sp>
        <p:nvSpPr>
          <p:cNvPr id="2054" name="Google Shape;2054;p60"/>
          <p:cNvSpPr/>
          <p:nvPr/>
        </p:nvSpPr>
        <p:spPr>
          <a:xfrm>
            <a:off x="1077905" y="2739425"/>
            <a:ext cx="1819200" cy="181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60"/>
          <p:cNvSpPr/>
          <p:nvPr/>
        </p:nvSpPr>
        <p:spPr>
          <a:xfrm>
            <a:off x="4989585" y="94175"/>
            <a:ext cx="2584500" cy="258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60"/>
          <p:cNvSpPr txBox="1">
            <a:spLocks noGrp="1"/>
          </p:cNvSpPr>
          <p:nvPr>
            <p:ph type="title" idx="4294967295"/>
          </p:nvPr>
        </p:nvSpPr>
        <p:spPr>
          <a:xfrm>
            <a:off x="5039004" y="831560"/>
            <a:ext cx="2584490" cy="1703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Aft>
                <a:spcPts val="1600"/>
              </a:spcAft>
              <a:buClr>
                <a:schemeClr val="dk2"/>
              </a:buClr>
              <a:buSzPts val="1800"/>
            </a:pPr>
            <a:r>
              <a:rPr lang="en-US" sz="1800" b="1" dirty="0">
                <a:solidFill>
                  <a:schemeClr val="accent6"/>
                </a:solidFill>
                <a:latin typeface="Montserrat"/>
                <a:ea typeface="Montserrat"/>
                <a:cs typeface="Montserrat"/>
              </a:rPr>
              <a:t>project aims to</a:t>
            </a:r>
            <a:r>
              <a:rPr lang="en-US" sz="1800" b="1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smtClean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Enhance our </a:t>
            </a:r>
            <a:r>
              <a:rPr lang="en-US" sz="1800" b="1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practical </a:t>
            </a:r>
            <a:r>
              <a:rPr lang="en-US" sz="1800" b="1" dirty="0" smtClean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skills</a:t>
            </a:r>
            <a:r>
              <a:rPr lang="en-US" sz="1800" dirty="0"/>
              <a:t> </a:t>
            </a:r>
            <a:r>
              <a:rPr lang="en-US" sz="1800" b="1" dirty="0" smtClean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endParaRPr sz="1800" b="1" dirty="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0" name="Google Shape;2060;p60"/>
          <p:cNvSpPr/>
          <p:nvPr/>
        </p:nvSpPr>
        <p:spPr>
          <a:xfrm>
            <a:off x="3070075" y="1655816"/>
            <a:ext cx="1819200" cy="181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Aft>
                <a:spcPts val="1600"/>
              </a:spcAft>
              <a:buClr>
                <a:schemeClr val="dk2"/>
              </a:buClr>
              <a:buSzPts val="1800"/>
            </a:pPr>
            <a:endParaRPr lang="en-US" b="1" dirty="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63" name="Google Shape;2063;p60"/>
          <p:cNvCxnSpPr/>
          <p:nvPr/>
        </p:nvCxnSpPr>
        <p:spPr>
          <a:xfrm rot="10800000">
            <a:off x="3931238" y="3477286"/>
            <a:ext cx="0" cy="1639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4" name="Google Shape;2064;p60"/>
          <p:cNvCxnSpPr>
            <a:stCxn id="2057" idx="4"/>
          </p:cNvCxnSpPr>
          <p:nvPr/>
        </p:nvCxnSpPr>
        <p:spPr>
          <a:xfrm>
            <a:off x="6281835" y="2678675"/>
            <a:ext cx="0" cy="1362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5" name="Google Shape;2065;p60"/>
          <p:cNvCxnSpPr>
            <a:stCxn id="2054" idx="4"/>
          </p:cNvCxnSpPr>
          <p:nvPr/>
        </p:nvCxnSpPr>
        <p:spPr>
          <a:xfrm>
            <a:off x="1987505" y="4558625"/>
            <a:ext cx="0" cy="712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2062;p60"/>
          <p:cNvSpPr txBox="1">
            <a:spLocks/>
          </p:cNvSpPr>
          <p:nvPr/>
        </p:nvSpPr>
        <p:spPr>
          <a:xfrm>
            <a:off x="1228355" y="3464462"/>
            <a:ext cx="15183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b="1" dirty="0" smtClean="0">
                <a:solidFill>
                  <a:srgbClr val="001633"/>
                </a:solidFill>
                <a:sym typeface="Montserrat ExtraBold"/>
              </a:rPr>
              <a:t>security</a:t>
            </a: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22" name="Google Shape;2062;p60"/>
          <p:cNvSpPr txBox="1">
            <a:spLocks/>
          </p:cNvSpPr>
          <p:nvPr/>
        </p:nvSpPr>
        <p:spPr>
          <a:xfrm>
            <a:off x="3205314" y="2059211"/>
            <a:ext cx="15183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>
              <a:spcAft>
                <a:spcPts val="1600"/>
              </a:spcAft>
              <a:buClr>
                <a:srgbClr val="85D5E6"/>
              </a:buClr>
              <a:buNone/>
            </a:pPr>
            <a:r>
              <a:rPr lang="en-US" sz="1400" b="1" dirty="0">
                <a:solidFill>
                  <a:srgbClr val="001633"/>
                </a:solidFill>
              </a:rPr>
              <a:t>network configuration</a:t>
            </a:r>
          </a:p>
          <a:p>
            <a:pPr marL="0" indent="0" algn="ctr">
              <a:spcAft>
                <a:spcPts val="1600"/>
              </a:spcAft>
              <a:buFont typeface="Montserrat"/>
              <a:buNone/>
            </a:pPr>
            <a:endParaRPr lang="en-US" sz="1400" dirty="0">
              <a:solidFill>
                <a:schemeClr val="accent6"/>
              </a:solidFill>
            </a:endParaRPr>
          </a:p>
        </p:txBody>
      </p:sp>
      <p:grpSp>
        <p:nvGrpSpPr>
          <p:cNvPr id="23" name="Google Shape;9766;p77"/>
          <p:cNvGrpSpPr/>
          <p:nvPr/>
        </p:nvGrpSpPr>
        <p:grpSpPr>
          <a:xfrm>
            <a:off x="3574958" y="2574118"/>
            <a:ext cx="712557" cy="785901"/>
            <a:chOff x="4206459" y="1191441"/>
            <a:chExt cx="712557" cy="785901"/>
          </a:xfrm>
        </p:grpSpPr>
        <p:sp>
          <p:nvSpPr>
            <p:cNvPr id="24" name="Google Shape;9767;p77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68;p77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769;p77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770;p77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9771;p77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58" name="Google Shape;9772;p77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773;p77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774;p77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775;p77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9776;p77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54" name="Google Shape;9777;p77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778;p77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779;p77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780;p77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9781;p77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50" name="Google Shape;9782;p77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783;p77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784;p77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785;p77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9786;p77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46" name="Google Shape;9787;p77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788;p77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789;p77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790;p77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" name="Google Shape;9791;p77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792;p77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793;p77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794;p77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9795;p77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42" name="Google Shape;9796;p77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797;p77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798;p77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799;p77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9800;p77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38" name="Google Shape;9801;p77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802;p77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803;p77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804;p77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" name="Google Shape;11362;p81"/>
          <p:cNvGrpSpPr/>
          <p:nvPr/>
        </p:nvGrpSpPr>
        <p:grpSpPr>
          <a:xfrm>
            <a:off x="1713029" y="3899825"/>
            <a:ext cx="454886" cy="429268"/>
            <a:chOff x="7562766" y="1514864"/>
            <a:chExt cx="327059" cy="360192"/>
          </a:xfrm>
        </p:grpSpPr>
        <p:sp>
          <p:nvSpPr>
            <p:cNvPr id="63" name="Google Shape;11364;p81"/>
            <p:cNvSpPr/>
            <p:nvPr/>
          </p:nvSpPr>
          <p:spPr>
            <a:xfrm>
              <a:off x="7599527" y="1548951"/>
              <a:ext cx="258853" cy="154841"/>
            </a:xfrm>
            <a:custGeom>
              <a:avLst/>
              <a:gdLst/>
              <a:ahLst/>
              <a:cxnLst/>
              <a:rect l="l" t="t" r="r" b="b"/>
              <a:pathLst>
                <a:path w="8133" h="4865" extrusionOk="0">
                  <a:moveTo>
                    <a:pt x="3974" y="1"/>
                  </a:moveTo>
                  <a:cubicBezTo>
                    <a:pt x="3947" y="1"/>
                    <a:pt x="3923" y="7"/>
                    <a:pt x="3905" y="18"/>
                  </a:cubicBezTo>
                  <a:cubicBezTo>
                    <a:pt x="3882" y="42"/>
                    <a:pt x="1798" y="1269"/>
                    <a:pt x="238" y="1269"/>
                  </a:cubicBezTo>
                  <a:cubicBezTo>
                    <a:pt x="167" y="1269"/>
                    <a:pt x="95" y="1328"/>
                    <a:pt x="72" y="1411"/>
                  </a:cubicBezTo>
                  <a:cubicBezTo>
                    <a:pt x="72" y="1423"/>
                    <a:pt x="0" y="1912"/>
                    <a:pt x="0" y="2662"/>
                  </a:cubicBezTo>
                  <a:cubicBezTo>
                    <a:pt x="0" y="2745"/>
                    <a:pt x="72" y="2816"/>
                    <a:pt x="167" y="2816"/>
                  </a:cubicBezTo>
                  <a:cubicBezTo>
                    <a:pt x="250" y="2816"/>
                    <a:pt x="333" y="2745"/>
                    <a:pt x="333" y="2662"/>
                  </a:cubicBezTo>
                  <a:cubicBezTo>
                    <a:pt x="333" y="2162"/>
                    <a:pt x="357" y="1781"/>
                    <a:pt x="393" y="1590"/>
                  </a:cubicBezTo>
                  <a:cubicBezTo>
                    <a:pt x="1060" y="1554"/>
                    <a:pt x="1857" y="1352"/>
                    <a:pt x="2786" y="947"/>
                  </a:cubicBezTo>
                  <a:cubicBezTo>
                    <a:pt x="3346" y="697"/>
                    <a:pt x="3798" y="459"/>
                    <a:pt x="3977" y="352"/>
                  </a:cubicBezTo>
                  <a:cubicBezTo>
                    <a:pt x="4155" y="459"/>
                    <a:pt x="4596" y="697"/>
                    <a:pt x="5167" y="947"/>
                  </a:cubicBezTo>
                  <a:cubicBezTo>
                    <a:pt x="6084" y="1352"/>
                    <a:pt x="6894" y="1566"/>
                    <a:pt x="7561" y="1590"/>
                  </a:cubicBezTo>
                  <a:cubicBezTo>
                    <a:pt x="7608" y="2007"/>
                    <a:pt x="7715" y="3281"/>
                    <a:pt x="7394" y="4662"/>
                  </a:cubicBezTo>
                  <a:cubicBezTo>
                    <a:pt x="7382" y="4757"/>
                    <a:pt x="7430" y="4840"/>
                    <a:pt x="7513" y="4864"/>
                  </a:cubicBezTo>
                  <a:lnTo>
                    <a:pt x="7549" y="4864"/>
                  </a:lnTo>
                  <a:cubicBezTo>
                    <a:pt x="7620" y="4864"/>
                    <a:pt x="7692" y="4805"/>
                    <a:pt x="7715" y="4721"/>
                  </a:cubicBezTo>
                  <a:cubicBezTo>
                    <a:pt x="8132" y="3007"/>
                    <a:pt x="7894" y="1483"/>
                    <a:pt x="7894" y="1411"/>
                  </a:cubicBezTo>
                  <a:cubicBezTo>
                    <a:pt x="7870" y="1328"/>
                    <a:pt x="7799" y="1269"/>
                    <a:pt x="7727" y="1269"/>
                  </a:cubicBezTo>
                  <a:cubicBezTo>
                    <a:pt x="6168" y="1269"/>
                    <a:pt x="4096" y="42"/>
                    <a:pt x="4060" y="18"/>
                  </a:cubicBezTo>
                  <a:cubicBezTo>
                    <a:pt x="4030" y="7"/>
                    <a:pt x="4001" y="1"/>
                    <a:pt x="39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365;p81"/>
            <p:cNvSpPr/>
            <p:nvPr/>
          </p:nvSpPr>
          <p:spPr>
            <a:xfrm>
              <a:off x="7599909" y="1648380"/>
              <a:ext cx="242175" cy="190679"/>
            </a:xfrm>
            <a:custGeom>
              <a:avLst/>
              <a:gdLst/>
              <a:ahLst/>
              <a:cxnLst/>
              <a:rect l="l" t="t" r="r" b="b"/>
              <a:pathLst>
                <a:path w="7609" h="5991" extrusionOk="0">
                  <a:moveTo>
                    <a:pt x="185" y="1"/>
                  </a:moveTo>
                  <a:cubicBezTo>
                    <a:pt x="179" y="1"/>
                    <a:pt x="173" y="1"/>
                    <a:pt x="167" y="2"/>
                  </a:cubicBezTo>
                  <a:cubicBezTo>
                    <a:pt x="71" y="2"/>
                    <a:pt x="0" y="97"/>
                    <a:pt x="12" y="181"/>
                  </a:cubicBezTo>
                  <a:cubicBezTo>
                    <a:pt x="95" y="1419"/>
                    <a:pt x="369" y="2502"/>
                    <a:pt x="869" y="3419"/>
                  </a:cubicBezTo>
                  <a:cubicBezTo>
                    <a:pt x="1536" y="4669"/>
                    <a:pt x="2560" y="5526"/>
                    <a:pt x="3929" y="5979"/>
                  </a:cubicBezTo>
                  <a:cubicBezTo>
                    <a:pt x="3941" y="5979"/>
                    <a:pt x="3965" y="5991"/>
                    <a:pt x="3989" y="5991"/>
                  </a:cubicBezTo>
                  <a:cubicBezTo>
                    <a:pt x="4001" y="5991"/>
                    <a:pt x="4024" y="5991"/>
                    <a:pt x="4048" y="5979"/>
                  </a:cubicBezTo>
                  <a:cubicBezTo>
                    <a:pt x="4941" y="5681"/>
                    <a:pt x="5691" y="5217"/>
                    <a:pt x="6287" y="4574"/>
                  </a:cubicBezTo>
                  <a:cubicBezTo>
                    <a:pt x="6882" y="3931"/>
                    <a:pt x="7322" y="3133"/>
                    <a:pt x="7608" y="2181"/>
                  </a:cubicBezTo>
                  <a:cubicBezTo>
                    <a:pt x="7608" y="2097"/>
                    <a:pt x="7560" y="2002"/>
                    <a:pt x="7477" y="1966"/>
                  </a:cubicBezTo>
                  <a:cubicBezTo>
                    <a:pt x="7463" y="1963"/>
                    <a:pt x="7448" y="1961"/>
                    <a:pt x="7434" y="1961"/>
                  </a:cubicBezTo>
                  <a:cubicBezTo>
                    <a:pt x="7358" y="1961"/>
                    <a:pt x="7293" y="2013"/>
                    <a:pt x="7263" y="2074"/>
                  </a:cubicBezTo>
                  <a:cubicBezTo>
                    <a:pt x="7001" y="2990"/>
                    <a:pt x="6560" y="3741"/>
                    <a:pt x="6013" y="4336"/>
                  </a:cubicBezTo>
                  <a:cubicBezTo>
                    <a:pt x="5465" y="4919"/>
                    <a:pt x="4774" y="5348"/>
                    <a:pt x="3977" y="5634"/>
                  </a:cubicBezTo>
                  <a:cubicBezTo>
                    <a:pt x="2727" y="5205"/>
                    <a:pt x="1774" y="4395"/>
                    <a:pt x="1143" y="3252"/>
                  </a:cubicBezTo>
                  <a:cubicBezTo>
                    <a:pt x="691" y="2383"/>
                    <a:pt x="417" y="1347"/>
                    <a:pt x="345" y="157"/>
                  </a:cubicBezTo>
                  <a:cubicBezTo>
                    <a:pt x="345" y="68"/>
                    <a:pt x="263" y="1"/>
                    <a:pt x="1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366;p81"/>
            <p:cNvSpPr/>
            <p:nvPr/>
          </p:nvSpPr>
          <p:spPr>
            <a:xfrm>
              <a:off x="7562766" y="1514864"/>
              <a:ext cx="327059" cy="360192"/>
            </a:xfrm>
            <a:custGeom>
              <a:avLst/>
              <a:gdLst/>
              <a:ahLst/>
              <a:cxnLst/>
              <a:rect l="l" t="t" r="r" b="b"/>
              <a:pathLst>
                <a:path w="10276" h="11317" extrusionOk="0">
                  <a:moveTo>
                    <a:pt x="5132" y="363"/>
                  </a:moveTo>
                  <a:cubicBezTo>
                    <a:pt x="5334" y="482"/>
                    <a:pt x="5906" y="792"/>
                    <a:pt x="6644" y="1125"/>
                  </a:cubicBezTo>
                  <a:cubicBezTo>
                    <a:pt x="7823" y="1625"/>
                    <a:pt x="8835" y="1899"/>
                    <a:pt x="9668" y="1923"/>
                  </a:cubicBezTo>
                  <a:cubicBezTo>
                    <a:pt x="9728" y="2375"/>
                    <a:pt x="9882" y="3947"/>
                    <a:pt x="9501" y="5673"/>
                  </a:cubicBezTo>
                  <a:cubicBezTo>
                    <a:pt x="9251" y="6888"/>
                    <a:pt x="8823" y="7912"/>
                    <a:pt x="8192" y="8757"/>
                  </a:cubicBezTo>
                  <a:cubicBezTo>
                    <a:pt x="7442" y="9781"/>
                    <a:pt x="6406" y="10531"/>
                    <a:pt x="5132" y="10972"/>
                  </a:cubicBezTo>
                  <a:cubicBezTo>
                    <a:pt x="3846" y="10543"/>
                    <a:pt x="2822" y="9805"/>
                    <a:pt x="2060" y="8769"/>
                  </a:cubicBezTo>
                  <a:cubicBezTo>
                    <a:pt x="1453" y="7936"/>
                    <a:pt x="1012" y="6900"/>
                    <a:pt x="750" y="5709"/>
                  </a:cubicBezTo>
                  <a:cubicBezTo>
                    <a:pt x="393" y="3983"/>
                    <a:pt x="536" y="2387"/>
                    <a:pt x="596" y="1923"/>
                  </a:cubicBezTo>
                  <a:cubicBezTo>
                    <a:pt x="1429" y="1899"/>
                    <a:pt x="2453" y="1625"/>
                    <a:pt x="3608" y="1125"/>
                  </a:cubicBezTo>
                  <a:cubicBezTo>
                    <a:pt x="4346" y="816"/>
                    <a:pt x="4917" y="482"/>
                    <a:pt x="5132" y="363"/>
                  </a:cubicBezTo>
                  <a:close/>
                  <a:moveTo>
                    <a:pt x="5129" y="0"/>
                  </a:moveTo>
                  <a:cubicBezTo>
                    <a:pt x="5102" y="0"/>
                    <a:pt x="5078" y="6"/>
                    <a:pt x="5060" y="18"/>
                  </a:cubicBezTo>
                  <a:cubicBezTo>
                    <a:pt x="5025" y="42"/>
                    <a:pt x="2417" y="1589"/>
                    <a:pt x="453" y="1589"/>
                  </a:cubicBezTo>
                  <a:cubicBezTo>
                    <a:pt x="381" y="1589"/>
                    <a:pt x="310" y="1649"/>
                    <a:pt x="298" y="1720"/>
                  </a:cubicBezTo>
                  <a:cubicBezTo>
                    <a:pt x="274" y="1792"/>
                    <a:pt x="0" y="3637"/>
                    <a:pt x="441" y="5757"/>
                  </a:cubicBezTo>
                  <a:cubicBezTo>
                    <a:pt x="691" y="7007"/>
                    <a:pt x="1155" y="8078"/>
                    <a:pt x="1810" y="8948"/>
                  </a:cubicBezTo>
                  <a:cubicBezTo>
                    <a:pt x="2620" y="10055"/>
                    <a:pt x="3727" y="10841"/>
                    <a:pt x="5096" y="11305"/>
                  </a:cubicBezTo>
                  <a:cubicBezTo>
                    <a:pt x="5120" y="11305"/>
                    <a:pt x="5132" y="11317"/>
                    <a:pt x="5156" y="11317"/>
                  </a:cubicBezTo>
                  <a:cubicBezTo>
                    <a:pt x="5179" y="11317"/>
                    <a:pt x="5191" y="11317"/>
                    <a:pt x="5215" y="11305"/>
                  </a:cubicBezTo>
                  <a:cubicBezTo>
                    <a:pt x="6584" y="10841"/>
                    <a:pt x="7692" y="10055"/>
                    <a:pt x="8513" y="8948"/>
                  </a:cubicBezTo>
                  <a:cubicBezTo>
                    <a:pt x="9144" y="8078"/>
                    <a:pt x="9609" y="6983"/>
                    <a:pt x="9882" y="5757"/>
                  </a:cubicBezTo>
                  <a:cubicBezTo>
                    <a:pt x="10275" y="3637"/>
                    <a:pt x="10001" y="1792"/>
                    <a:pt x="9978" y="1720"/>
                  </a:cubicBezTo>
                  <a:cubicBezTo>
                    <a:pt x="9966" y="1649"/>
                    <a:pt x="9894" y="1589"/>
                    <a:pt x="9823" y="1589"/>
                  </a:cubicBezTo>
                  <a:cubicBezTo>
                    <a:pt x="7858" y="1589"/>
                    <a:pt x="5251" y="42"/>
                    <a:pt x="5215" y="18"/>
                  </a:cubicBezTo>
                  <a:cubicBezTo>
                    <a:pt x="5185" y="6"/>
                    <a:pt x="5156" y="0"/>
                    <a:pt x="51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59"/>
          <p:cNvSpPr txBox="1">
            <a:spLocks noGrp="1"/>
          </p:cNvSpPr>
          <p:nvPr>
            <p:ph type="title"/>
          </p:nvPr>
        </p:nvSpPr>
        <p:spPr>
          <a:xfrm>
            <a:off x="4160216" y="1107325"/>
            <a:ext cx="3590156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 you</a:t>
            </a:r>
            <a:endParaRPr dirty="0"/>
          </a:p>
        </p:txBody>
      </p:sp>
      <p:sp>
        <p:nvSpPr>
          <p:cNvPr id="2046" name="Google Shape;2046;p59"/>
          <p:cNvSpPr txBox="1">
            <a:spLocks noGrp="1"/>
          </p:cNvSpPr>
          <p:nvPr>
            <p:ph type="subTitle" idx="5"/>
          </p:nvPr>
        </p:nvSpPr>
        <p:spPr>
          <a:xfrm>
            <a:off x="3330596" y="2233026"/>
            <a:ext cx="4868726" cy="1436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Do you have any questions ?</a:t>
            </a:r>
            <a:endParaRPr sz="3200" dirty="0"/>
          </a:p>
        </p:txBody>
      </p:sp>
      <p:cxnSp>
        <p:nvCxnSpPr>
          <p:cNvPr id="2047" name="Google Shape;2047;p59"/>
          <p:cNvCxnSpPr/>
          <p:nvPr/>
        </p:nvCxnSpPr>
        <p:spPr>
          <a:xfrm>
            <a:off x="7929400" y="380436"/>
            <a:ext cx="0" cy="4358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863896" y="1957588"/>
            <a:ext cx="5055600" cy="2640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800" b="1" dirty="0"/>
              <a:t>Menna Elgamel</a:t>
            </a:r>
          </a:p>
          <a:p>
            <a:r>
              <a:rPr lang="en-GB" sz="2800" b="1" dirty="0"/>
              <a:t>Ahmed </a:t>
            </a:r>
            <a:r>
              <a:rPr lang="en-GB" sz="2800" b="1" dirty="0" err="1"/>
              <a:t>Abdslam</a:t>
            </a:r>
            <a:endParaRPr lang="en-GB" sz="2800" b="1" dirty="0"/>
          </a:p>
          <a:p>
            <a:r>
              <a:rPr lang="en-GB" sz="2800" b="1" dirty="0" err="1"/>
              <a:t>Fatma</a:t>
            </a:r>
            <a:r>
              <a:rPr lang="en-GB" sz="2800" b="1" dirty="0"/>
              <a:t> </a:t>
            </a:r>
            <a:r>
              <a:rPr lang="en-GB" sz="2800" b="1" dirty="0" err="1"/>
              <a:t>Elzhraa</a:t>
            </a:r>
            <a:r>
              <a:rPr lang="en-GB" sz="2800" b="1" dirty="0"/>
              <a:t> </a:t>
            </a:r>
            <a:r>
              <a:rPr lang="en-GB" sz="2800" b="1" dirty="0" err="1"/>
              <a:t>Adhem</a:t>
            </a:r>
            <a:endParaRPr lang="en-GB" sz="2800" b="1" dirty="0"/>
          </a:p>
          <a:p>
            <a:r>
              <a:rPr lang="en-GB" sz="2800" b="1" dirty="0" err="1"/>
              <a:t>Abanoub</a:t>
            </a:r>
            <a:r>
              <a:rPr lang="en-GB" sz="2800" b="1" dirty="0"/>
              <a:t> Mores</a:t>
            </a:r>
          </a:p>
          <a:p>
            <a:r>
              <a:rPr lang="en-GB" sz="2800" b="1" dirty="0"/>
              <a:t>Hanaa Marzouk</a:t>
            </a:r>
          </a:p>
          <a:p>
            <a:r>
              <a:rPr lang="en-GB" sz="2800" b="1" dirty="0"/>
              <a:t>Ahmed </a:t>
            </a:r>
            <a:r>
              <a:rPr lang="en-GB" sz="2800" b="1" dirty="0" err="1"/>
              <a:t>Emad</a:t>
            </a:r>
            <a:endParaRPr lang="en-GB" sz="28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cxnSp>
        <p:nvCxnSpPr>
          <p:cNvPr id="165" name="Google Shape;165;p38"/>
          <p:cNvCxnSpPr/>
          <p:nvPr/>
        </p:nvCxnSpPr>
        <p:spPr>
          <a:xfrm>
            <a:off x="3010196" y="183107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37641" y="926230"/>
            <a:ext cx="4792200" cy="644700"/>
          </a:xfrm>
        </p:spPr>
        <p:txBody>
          <a:bodyPr/>
          <a:lstStyle/>
          <a:p>
            <a:r>
              <a:rPr lang="en-GB" dirty="0" smtClean="0"/>
              <a:t>Team members 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462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848348" y="419641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Topology Diagram : 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 flipV="1">
            <a:off x="1045518" y="913914"/>
            <a:ext cx="3191631" cy="1526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/>
          <a:srcRect t="20239" b="13819"/>
          <a:stretch/>
        </p:blipFill>
        <p:spPr>
          <a:xfrm>
            <a:off x="457200" y="1629177"/>
            <a:ext cx="8229600" cy="23246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506"/>
          <a:stretch/>
        </p:blipFill>
        <p:spPr>
          <a:xfrm>
            <a:off x="3013656" y="276896"/>
            <a:ext cx="6059510" cy="4752304"/>
          </a:xfrm>
          <a:prstGeom prst="rect">
            <a:avLst/>
          </a:prstGeom>
        </p:spPr>
      </p:pic>
      <p:sp>
        <p:nvSpPr>
          <p:cNvPr id="6" name="Google Shape;170;p39"/>
          <p:cNvSpPr txBox="1">
            <a:spLocks/>
          </p:cNvSpPr>
          <p:nvPr/>
        </p:nvSpPr>
        <p:spPr>
          <a:xfrm>
            <a:off x="78953" y="417443"/>
            <a:ext cx="3101569" cy="921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GB" sz="2400" u="sng" dirty="0" smtClean="0">
                <a:solidFill>
                  <a:schemeClr val="accent4">
                    <a:lumMod val="75000"/>
                  </a:schemeClr>
                </a:solidFill>
              </a:rPr>
              <a:t>Addressing Table </a:t>
            </a:r>
            <a:endParaRPr lang="en-GB" sz="2400" u="sng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635617" y="1519707"/>
            <a:ext cx="563450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400" u="sng" dirty="0">
                <a:solidFill>
                  <a:srgbClr val="FFAB40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Addressing Table </a:t>
            </a:r>
            <a:endParaRPr lang="en-US" sz="2000" dirty="0" smtClean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lists interfaces, IP addresses, subnet masks, and gateways for:</a:t>
            </a:r>
            <a:endParaRPr lang="en-GB" sz="20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Routers (R1 - R4)</a:t>
            </a:r>
          </a:p>
          <a:p>
            <a:r>
              <a:rPr lang="en-US" sz="20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Switch S1 (VLAN1 configuration)</a:t>
            </a:r>
          </a:p>
          <a:p>
            <a:r>
              <a:rPr lang="en-US" sz="20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Devices (D1, D2, D3)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208796" y="269241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u="sng" dirty="0"/>
              <a:t>Learning Objectives:</a:t>
            </a:r>
            <a:r>
              <a:rPr lang="en-GB" u="sng" dirty="0"/>
              <a:t/>
            </a:r>
            <a:br>
              <a:rPr lang="en-GB" u="sng" dirty="0"/>
            </a:br>
            <a:endParaRPr dirty="0"/>
          </a:p>
        </p:txBody>
      </p:sp>
      <p:sp>
        <p:nvSpPr>
          <p:cNvPr id="2005" name="Google Shape;2005;p58"/>
          <p:cNvSpPr txBox="1">
            <a:spLocks noGrp="1"/>
          </p:cNvSpPr>
          <p:nvPr>
            <p:ph type="subTitle" idx="1"/>
          </p:nvPr>
        </p:nvSpPr>
        <p:spPr>
          <a:xfrm>
            <a:off x="10153" y="2258977"/>
            <a:ext cx="1433029" cy="1325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sz="20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Configure Device Basic Settings</a:t>
            </a:r>
            <a:endParaRPr sz="2000" b="1" dirty="0"/>
          </a:p>
        </p:txBody>
      </p:sp>
      <p:sp>
        <p:nvSpPr>
          <p:cNvPr id="2007" name="Google Shape;2007;p58"/>
          <p:cNvSpPr txBox="1">
            <a:spLocks noGrp="1"/>
          </p:cNvSpPr>
          <p:nvPr>
            <p:ph type="subTitle" idx="4"/>
          </p:nvPr>
        </p:nvSpPr>
        <p:spPr>
          <a:xfrm>
            <a:off x="1361067" y="2426992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sz="20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Switch Security Configuration</a:t>
            </a:r>
            <a:endParaRPr sz="20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09" name="Google Shape;2009;p58"/>
          <p:cNvSpPr txBox="1">
            <a:spLocks noGrp="1"/>
          </p:cNvSpPr>
          <p:nvPr>
            <p:ph type="subTitle" idx="6"/>
          </p:nvPr>
        </p:nvSpPr>
        <p:spPr>
          <a:xfrm>
            <a:off x="2940727" y="2553347"/>
            <a:ext cx="1671600" cy="16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sz="20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Configure OSPF Dynamic Routing Protocol</a:t>
            </a:r>
            <a:endParaRPr sz="20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11" name="Google Shape;2011;p58"/>
          <p:cNvSpPr txBox="1">
            <a:spLocks noGrp="1"/>
          </p:cNvSpPr>
          <p:nvPr>
            <p:ph type="subTitle" idx="8"/>
          </p:nvPr>
        </p:nvSpPr>
        <p:spPr>
          <a:xfrm>
            <a:off x="4520387" y="2601079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sz="20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Standard ACL configuration</a:t>
            </a:r>
            <a:endParaRPr sz="20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12" name="Google Shape;2012;p58"/>
          <p:cNvSpPr/>
          <p:nvPr/>
        </p:nvSpPr>
        <p:spPr>
          <a:xfrm>
            <a:off x="1716182" y="1210641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GB" sz="3200" b="1" dirty="0" smtClean="0">
                <a:solidFill>
                  <a:srgbClr val="85D5E6"/>
                </a:solidFill>
              </a:rPr>
              <a:t>2</a:t>
            </a:r>
            <a:endParaRPr lang="en-GB" sz="3200" b="1" dirty="0">
              <a:solidFill>
                <a:srgbClr val="85D5E6"/>
              </a:solidFill>
            </a:endParaRPr>
          </a:p>
        </p:txBody>
      </p:sp>
      <p:sp>
        <p:nvSpPr>
          <p:cNvPr id="2017" name="Google Shape;2017;p58"/>
          <p:cNvSpPr/>
          <p:nvPr/>
        </p:nvSpPr>
        <p:spPr>
          <a:xfrm>
            <a:off x="5304069" y="2258977"/>
            <a:ext cx="427722" cy="427305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4" name="Google Shape;2024;p58"/>
          <p:cNvGrpSpPr/>
          <p:nvPr/>
        </p:nvGrpSpPr>
        <p:grpSpPr>
          <a:xfrm>
            <a:off x="3420343" y="2252224"/>
            <a:ext cx="411433" cy="440824"/>
            <a:chOff x="4149138" y="4121151"/>
            <a:chExt cx="344065" cy="368644"/>
          </a:xfrm>
        </p:grpSpPr>
        <p:sp>
          <p:nvSpPr>
            <p:cNvPr id="2025" name="Google Shape;2025;p58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8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8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2014;p58"/>
          <p:cNvSpPr/>
          <p:nvPr/>
        </p:nvSpPr>
        <p:spPr>
          <a:xfrm>
            <a:off x="3246973" y="1238323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GB" sz="3200" b="1" dirty="0" smtClean="0">
                <a:solidFill>
                  <a:srgbClr val="85D5E6"/>
                </a:solidFill>
              </a:rPr>
              <a:t>3</a:t>
            </a:r>
            <a:endParaRPr lang="en-GB" sz="3200" b="1" dirty="0">
              <a:solidFill>
                <a:srgbClr val="85D5E6"/>
              </a:solidFill>
            </a:endParaRPr>
          </a:p>
        </p:txBody>
      </p:sp>
      <p:sp>
        <p:nvSpPr>
          <p:cNvPr id="37" name="Google Shape;2014;p58"/>
          <p:cNvSpPr/>
          <p:nvPr/>
        </p:nvSpPr>
        <p:spPr>
          <a:xfrm>
            <a:off x="4859391" y="127124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GB" sz="3200" b="1" dirty="0" smtClean="0">
                <a:solidFill>
                  <a:srgbClr val="85D5E6"/>
                </a:solidFill>
              </a:rPr>
              <a:t>4</a:t>
            </a:r>
            <a:endParaRPr lang="en-GB" sz="3200" b="1" dirty="0">
              <a:solidFill>
                <a:srgbClr val="85D5E6"/>
              </a:solidFill>
            </a:endParaRPr>
          </a:p>
        </p:txBody>
      </p:sp>
      <p:sp>
        <p:nvSpPr>
          <p:cNvPr id="38" name="Google Shape;2014;p58"/>
          <p:cNvSpPr/>
          <p:nvPr/>
        </p:nvSpPr>
        <p:spPr>
          <a:xfrm>
            <a:off x="6350782" y="127124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GB" sz="3200" b="1" dirty="0">
                <a:solidFill>
                  <a:srgbClr val="85D5E6"/>
                </a:solidFill>
              </a:rPr>
              <a:t>5</a:t>
            </a:r>
          </a:p>
        </p:txBody>
      </p:sp>
      <p:sp>
        <p:nvSpPr>
          <p:cNvPr id="39" name="Google Shape;2014;p58"/>
          <p:cNvSpPr/>
          <p:nvPr/>
        </p:nvSpPr>
        <p:spPr>
          <a:xfrm>
            <a:off x="235918" y="1163452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 smtClean="0">
                <a:solidFill>
                  <a:schemeClr val="bg2"/>
                </a:solidFill>
              </a:rPr>
              <a:t>1</a:t>
            </a:r>
            <a:endParaRPr sz="3200" b="1" dirty="0">
              <a:solidFill>
                <a:schemeClr val="bg2"/>
              </a:solidFill>
            </a:endParaRPr>
          </a:p>
        </p:txBody>
      </p:sp>
      <p:sp>
        <p:nvSpPr>
          <p:cNvPr id="40" name="Google Shape;2014;p58"/>
          <p:cNvSpPr/>
          <p:nvPr/>
        </p:nvSpPr>
        <p:spPr>
          <a:xfrm>
            <a:off x="7842173" y="127124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GB" sz="3200" b="1" dirty="0" smtClean="0">
                <a:solidFill>
                  <a:srgbClr val="85D5E6"/>
                </a:solidFill>
              </a:rPr>
              <a:t>6</a:t>
            </a:r>
            <a:endParaRPr lang="en-GB" sz="3200" b="1" dirty="0">
              <a:solidFill>
                <a:srgbClr val="85D5E6"/>
              </a:solidFill>
            </a:endParaRPr>
          </a:p>
        </p:txBody>
      </p:sp>
      <p:sp>
        <p:nvSpPr>
          <p:cNvPr id="44" name="Google Shape;2011;p58"/>
          <p:cNvSpPr txBox="1">
            <a:spLocks/>
          </p:cNvSpPr>
          <p:nvPr/>
        </p:nvSpPr>
        <p:spPr>
          <a:xfrm>
            <a:off x="5987762" y="255334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sz="20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Verify Network Connectivity</a:t>
            </a:r>
            <a:endParaRPr lang="en-GB" sz="20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Google Shape;2011;p58"/>
          <p:cNvSpPr txBox="1">
            <a:spLocks/>
          </p:cNvSpPr>
          <p:nvPr/>
        </p:nvSpPr>
        <p:spPr>
          <a:xfrm>
            <a:off x="7455136" y="2570781"/>
            <a:ext cx="1646474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sz="20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Document the configuration</a:t>
            </a:r>
            <a:endParaRPr lang="en-GB" sz="20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2700163" y="2134561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b="1" dirty="0"/>
              <a:t>Scenario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144429" y="2827675"/>
            <a:ext cx="2466320" cy="14210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br>
              <a:rPr lang="en" dirty="0" smtClean="0"/>
            </a:br>
            <a:r>
              <a:rPr lang="en" dirty="0" smtClean="0"/>
              <a:t>02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610750" y="2925521"/>
            <a:ext cx="5181707" cy="1327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configuring the routers to support IPv4 </a:t>
            </a:r>
            <a:r>
              <a:rPr lang="en-US" dirty="0" smtClean="0"/>
              <a:t>connectivity and </a:t>
            </a:r>
            <a:r>
              <a:rPr lang="en-US" dirty="0"/>
              <a:t>LAN redundancy using HSRP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configuring OSPF and verify connectivity. ​</a:t>
            </a:r>
          </a:p>
          <a:p>
            <a:endParaRPr lang="en-US"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49" y="3053461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5" y="2276917"/>
            <a:ext cx="2452530" cy="27394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Router configuration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94218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23537098"/>
              </p:ext>
            </p:extLst>
          </p:nvPr>
        </p:nvGraphicFramePr>
        <p:xfrm>
          <a:off x="708760" y="1386425"/>
          <a:ext cx="7405783" cy="1306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/>
          <a:srcRect l="1" t="22994" r="666" b="15638"/>
          <a:stretch/>
        </p:blipFill>
        <p:spPr>
          <a:xfrm>
            <a:off x="2121229" y="1119977"/>
            <a:ext cx="4261403" cy="30099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6891" y="0"/>
            <a:ext cx="5898181" cy="1347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u="sng" dirty="0"/>
              <a:t>PC and switch </a:t>
            </a:r>
            <a:r>
              <a:rPr lang="en-GB" b="1" u="sng" dirty="0" smtClean="0"/>
              <a:t>configuration:</a:t>
            </a:r>
            <a:br>
              <a:rPr lang="en-GB" b="1" u="sng" dirty="0" smtClean="0"/>
            </a:br>
            <a:r>
              <a:rPr lang="en-GB" b="1" u="sng" dirty="0" smtClean="0"/>
              <a:t/>
            </a:r>
            <a:br>
              <a:rPr lang="en-GB" b="1" u="sng" dirty="0" smtClean="0"/>
            </a:br>
            <a:r>
              <a:rPr lang="en-US" dirty="0" smtClean="0">
                <a:solidFill>
                  <a:schemeClr val="bg2"/>
                </a:solidFill>
              </a:rPr>
              <a:t>Assign </a:t>
            </a:r>
            <a:r>
              <a:rPr lang="en-US" dirty="0">
                <a:solidFill>
                  <a:schemeClr val="bg2"/>
                </a:solidFill>
              </a:rPr>
              <a:t>IPs to PCs via Desktop </a:t>
            </a:r>
            <a:r>
              <a:rPr lang="en-US" dirty="0" smtClean="0">
                <a:solidFill>
                  <a:schemeClr val="bg2"/>
                </a:solidFill>
              </a:rPr>
              <a:t>Tab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05" y="1289849"/>
            <a:ext cx="6064827" cy="37868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94337" y="1564218"/>
            <a:ext cx="305215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D1: </a:t>
            </a:r>
          </a:p>
          <a:p>
            <a:pPr marL="0" indent="0">
              <a:buNone/>
            </a:pPr>
            <a:r>
              <a:rPr lang="en-GB" sz="2400" b="1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172.40.180.10 </a:t>
            </a:r>
          </a:p>
          <a:p>
            <a:pPr marL="0" indent="0">
              <a:buNone/>
            </a:pPr>
            <a:r>
              <a:rPr lang="en-GB" sz="2400" b="1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255.255.255.0</a:t>
            </a:r>
            <a:endParaRPr lang="en-GB" sz="2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D2: </a:t>
            </a:r>
          </a:p>
          <a:p>
            <a:pPr marL="0" indent="0">
              <a:buNone/>
            </a:pPr>
            <a:r>
              <a:rPr lang="en-GB" sz="2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172.41.180.10 </a:t>
            </a:r>
            <a:endParaRPr lang="en-GB" sz="2400" b="1" dirty="0" smtClean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400" b="1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255.255.255.128</a:t>
            </a:r>
            <a:endParaRPr lang="en-GB" sz="2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D3: </a:t>
            </a:r>
          </a:p>
          <a:p>
            <a:pPr marL="0" indent="0">
              <a:buNone/>
            </a:pPr>
            <a:r>
              <a:rPr lang="en-GB" sz="2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180.20.180.10 </a:t>
            </a:r>
            <a:endParaRPr lang="en-GB" sz="2400" b="1" dirty="0" smtClean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400" b="1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255.255.255.192</a:t>
            </a:r>
            <a:endParaRPr lang="en-GB" sz="2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548</Words>
  <Application>Microsoft Office PowerPoint</Application>
  <PresentationFormat>On-screen Show (16:9)</PresentationFormat>
  <Paragraphs>99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Arial</vt:lpstr>
      <vt:lpstr>Corbel</vt:lpstr>
      <vt:lpstr>Montserrat</vt:lpstr>
      <vt:lpstr>Montserrat ExtraLight</vt:lpstr>
      <vt:lpstr>Montserrat ExtraBold</vt:lpstr>
      <vt:lpstr>Futuristic Background by Slidesgo</vt:lpstr>
      <vt:lpstr>HSRP-OSPF Network Resilience Project</vt:lpstr>
      <vt:lpstr>Team members :</vt:lpstr>
      <vt:lpstr>Topology Diagram : </vt:lpstr>
      <vt:lpstr>PowerPoint Presentation</vt:lpstr>
      <vt:lpstr>PowerPoint Presentation</vt:lpstr>
      <vt:lpstr>Learning Objectives: </vt:lpstr>
      <vt:lpstr>Scenario</vt:lpstr>
      <vt:lpstr>Router configuration</vt:lpstr>
      <vt:lpstr>PC and switch configuration:  Assign IPs to PCs via Desktop Tab </vt:lpstr>
      <vt:lpstr>Switch Security Configuration:</vt:lpstr>
      <vt:lpstr>Testing the Switch Security</vt:lpstr>
      <vt:lpstr>PowerPoint Presentation</vt:lpstr>
      <vt:lpstr>PowerPoint Presentation</vt:lpstr>
      <vt:lpstr>PowerPoint Presentation</vt:lpstr>
      <vt:lpstr> OSPF Verification and Ping Testing Verify OSPF Configuration </vt:lpstr>
      <vt:lpstr> </vt:lpstr>
      <vt:lpstr>Configure a Standard ACL on R4:</vt:lpstr>
      <vt:lpstr>Summary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HSRP-OSPF Network Resilience Project</dc:title>
  <dc:creator>Hanaa Marzouk</dc:creator>
  <cp:lastModifiedBy>Hanaa Marzouk</cp:lastModifiedBy>
  <cp:revision>18</cp:revision>
  <dcterms:modified xsi:type="dcterms:W3CDTF">2024-10-17T17:44:06Z</dcterms:modified>
</cp:coreProperties>
</file>